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1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3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0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3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82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9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8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1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272A-E422-4068-8784-5BB150018F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D679-DC2B-434F-9388-C4278493B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00809"/>
            <a:ext cx="8496944" cy="1800199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работы рекламного агентства «Профит Групп»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Выполнила:</a:t>
            </a:r>
          </a:p>
          <a:p>
            <a:pPr algn="r"/>
            <a:endParaRPr lang="ru-RU" sz="2400" dirty="0"/>
          </a:p>
          <a:p>
            <a:pPr algn="r"/>
            <a:r>
              <a:rPr lang="ru-RU" sz="2400" dirty="0" smtClean="0"/>
              <a:t>Научный руководитель:</a:t>
            </a:r>
          </a:p>
          <a:p>
            <a:pPr algn="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907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30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Возрастающая роль рекламы</a:t>
            </a:r>
          </a:p>
          <a:p>
            <a:r>
              <a:rPr lang="ru-RU" dirty="0" smtClean="0"/>
              <a:t>Низкая степень разработанности темы исследования</a:t>
            </a:r>
          </a:p>
          <a:p>
            <a:r>
              <a:rPr lang="ru-RU" dirty="0" smtClean="0"/>
              <a:t>Отсутствие комплексного подхода при изучении </a:t>
            </a:r>
            <a:r>
              <a:rPr lang="ru-RU" dirty="0" smtClean="0"/>
              <a:t>работы рекламного агентства </a:t>
            </a:r>
            <a:endParaRPr lang="ru-RU" dirty="0" smtClean="0"/>
          </a:p>
          <a:p>
            <a:r>
              <a:rPr lang="ru-RU" dirty="0" smtClean="0"/>
              <a:t>Множество проблем, возникающих при организации работы рекламного агентства на практике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1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исследования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864096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Целью работы является анализ организации деятельности в рекламном агентстве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08920"/>
            <a:ext cx="86409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зучить понятие и сущность менеджмента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ассмотреть основные субъекты рекламного менеджмента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пределить сущность рекламных агентств их цель, виды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ыявить особенности принятия решений в рекламном агентстве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роанализировать деятельность рекламного агентства «Профит Групп» и составить его общую  характеристику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роанализировать основные виды деятельности агентства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азработать рекомендации по улучшению системы менеджмента и по совершенствованию организационной структуры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Разработать рекомендации по мотивации сотрудников агентства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76854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рекламного менеджмента</a:t>
            </a:r>
          </a:p>
        </p:txBody>
      </p:sp>
      <p:pic>
        <p:nvPicPr>
          <p:cNvPr id="4" name="Рисунок 3" descr="C:\Users\1\Desktop\ДИПЛОМ ВИКА4\5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67544" y="1772816"/>
            <a:ext cx="82089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63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Организационная структура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 «Профит </a:t>
            </a:r>
            <a:r>
              <a:rPr lang="ru-RU" dirty="0"/>
              <a:t>Групп»</a:t>
            </a:r>
          </a:p>
        </p:txBody>
      </p:sp>
      <p:pic>
        <p:nvPicPr>
          <p:cNvPr id="4" name="Рисунок 3" descr="C:\Users\1\Desktop\ДИПЛОМ ВИКА4\Рисунок 7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2123728" y="1585664"/>
            <a:ext cx="51845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8647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SWOT</a:t>
            </a:r>
            <a:r>
              <a:rPr lang="ru-RU" dirty="0"/>
              <a:t>- анализ </a:t>
            </a:r>
            <a:r>
              <a:rPr lang="ru-RU" dirty="0" smtClean="0"/>
              <a:t>РА </a:t>
            </a:r>
            <a:r>
              <a:rPr lang="ru-RU" dirty="0"/>
              <a:t>«Профит Групп»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01725"/>
              </p:ext>
            </p:extLst>
          </p:nvPr>
        </p:nvGraphicFramePr>
        <p:xfrm>
          <a:off x="179512" y="1268760"/>
          <a:ext cx="8712968" cy="521208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248472"/>
                <a:gridCol w="4464496"/>
              </a:tblGrid>
              <a:tr h="142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</a:rPr>
                        <a:t>Сильные стороны</a:t>
                      </a:r>
                      <a:endParaRPr lang="ru-RU" sz="1600" b="1" dirty="0">
                        <a:effectLst/>
                        <a:latin typeface="Times New Roman"/>
                      </a:endParaRPr>
                    </a:p>
                  </a:txBody>
                  <a:tcPr marL="41121" marR="41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</a:rPr>
                        <a:t>Слабые стороны</a:t>
                      </a:r>
                      <a:endParaRPr lang="ru-RU" sz="1600" b="1" dirty="0">
                        <a:effectLst/>
                        <a:latin typeface="Times New Roman"/>
                      </a:endParaRPr>
                    </a:p>
                  </a:txBody>
                  <a:tcPr marL="41121" marR="41121" marT="0" marB="0"/>
                </a:tc>
              </a:tr>
              <a:tr h="1700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</a:rPr>
                        <a:t>Лидирующие позиции на рынке </a:t>
                      </a:r>
                      <a:r>
                        <a:rPr lang="ru-RU" sz="1800" b="0" dirty="0" smtClean="0">
                          <a:effectLst/>
                        </a:rPr>
                        <a:t>Ростова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Достаточная </a:t>
                      </a:r>
                      <a:r>
                        <a:rPr lang="ru-RU" sz="1800" b="0" dirty="0">
                          <a:effectLst/>
                        </a:rPr>
                        <a:t>известность компании на </a:t>
                      </a:r>
                      <a:r>
                        <a:rPr lang="ru-RU" sz="1800" b="0" dirty="0" smtClean="0">
                          <a:effectLst/>
                        </a:rPr>
                        <a:t>рынке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Устойчивый </a:t>
                      </a:r>
                      <a:r>
                        <a:rPr lang="ru-RU" sz="1800" b="0" dirty="0">
                          <a:effectLst/>
                        </a:rPr>
                        <a:t>положительный имидж и репутация </a:t>
                      </a:r>
                      <a:r>
                        <a:rPr lang="ru-RU" sz="1800" b="0" dirty="0" smtClean="0">
                          <a:effectLst/>
                        </a:rPr>
                        <a:t>агентства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Опыт </a:t>
                      </a:r>
                      <a:r>
                        <a:rPr lang="ru-RU" sz="1800" b="0" dirty="0">
                          <a:effectLst/>
                        </a:rPr>
                        <a:t>в оказании рекламных </a:t>
                      </a:r>
                      <a:r>
                        <a:rPr lang="ru-RU" sz="1800" b="0" dirty="0" smtClean="0">
                          <a:effectLst/>
                        </a:rPr>
                        <a:t>услуг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Достоверный </a:t>
                      </a:r>
                      <a:r>
                        <a:rPr lang="ru-RU" sz="1800" b="0" dirty="0">
                          <a:effectLst/>
                        </a:rPr>
                        <a:t>мониторинг </a:t>
                      </a:r>
                      <a:r>
                        <a:rPr lang="ru-RU" sz="1800" b="0" dirty="0" smtClean="0">
                          <a:effectLst/>
                        </a:rPr>
                        <a:t>рынка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Широкий </a:t>
                      </a:r>
                      <a:r>
                        <a:rPr lang="ru-RU" sz="1800" b="0" dirty="0">
                          <a:effectLst/>
                        </a:rPr>
                        <a:t>спектр оказываемых </a:t>
                      </a:r>
                      <a:r>
                        <a:rPr lang="ru-RU" sz="1800" b="0" dirty="0" smtClean="0">
                          <a:effectLst/>
                        </a:rPr>
                        <a:t>услуг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Контроль </a:t>
                      </a:r>
                      <a:r>
                        <a:rPr lang="ru-RU" sz="1800" b="0" dirty="0">
                          <a:effectLst/>
                        </a:rPr>
                        <a:t>качества исполнения </a:t>
                      </a:r>
                      <a:r>
                        <a:rPr lang="ru-RU" sz="1800" b="0" dirty="0" smtClean="0">
                          <a:effectLst/>
                        </a:rPr>
                        <a:t>работ</a:t>
                      </a:r>
                    </a:p>
                  </a:txBody>
                  <a:tcPr marL="41121" marR="41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</a:rPr>
                        <a:t>Недостатки в рекламной </a:t>
                      </a:r>
                      <a:r>
                        <a:rPr lang="ru-RU" sz="1800" b="0" dirty="0" smtClean="0">
                          <a:effectLst/>
                        </a:rPr>
                        <a:t>политике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Не </a:t>
                      </a:r>
                      <a:r>
                        <a:rPr lang="ru-RU" sz="1800" b="0" dirty="0">
                          <a:effectLst/>
                        </a:rPr>
                        <a:t>полная </a:t>
                      </a:r>
                      <a:r>
                        <a:rPr lang="ru-RU" sz="1800" b="0" dirty="0" smtClean="0">
                          <a:effectLst/>
                        </a:rPr>
                        <a:t>загруженность производственных мощностей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Недостаточный </a:t>
                      </a:r>
                      <a:r>
                        <a:rPr lang="ru-RU" sz="1800" b="0" dirty="0">
                          <a:effectLst/>
                        </a:rPr>
                        <a:t>контроль исполнения приказов и </a:t>
                      </a:r>
                      <a:r>
                        <a:rPr lang="ru-RU" sz="1800" b="0" dirty="0" smtClean="0">
                          <a:effectLst/>
                        </a:rPr>
                        <a:t>распоряжений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Задержка </a:t>
                      </a:r>
                      <a:r>
                        <a:rPr lang="ru-RU" sz="1800" b="0" dirty="0">
                          <a:effectLst/>
                        </a:rPr>
                        <a:t>поставок </a:t>
                      </a:r>
                      <a:r>
                        <a:rPr lang="ru-RU" sz="1800" b="0" dirty="0" smtClean="0">
                          <a:effectLst/>
                        </a:rPr>
                        <a:t>материалов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Недостаточная </a:t>
                      </a:r>
                      <a:r>
                        <a:rPr lang="ru-RU" sz="1800" b="0" dirty="0">
                          <a:effectLst/>
                        </a:rPr>
                        <a:t>мотивация персонала</a:t>
                      </a:r>
                      <a:endParaRPr lang="ru-RU" sz="1600" b="0" dirty="0">
                        <a:effectLst/>
                        <a:latin typeface="Times New Roman"/>
                      </a:endParaRPr>
                    </a:p>
                  </a:txBody>
                  <a:tcPr marL="41121" marR="41121" marT="0" marB="0"/>
                </a:tc>
              </a:tr>
              <a:tr h="2067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Возможности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21" marR="411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Угрозы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21" marR="41121" marT="0" marB="0"/>
                </a:tc>
              </a:tr>
              <a:tr h="3668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Изменение </a:t>
                      </a:r>
                      <a:r>
                        <a:rPr lang="ru-RU" sz="1800" b="0" dirty="0">
                          <a:effectLst/>
                        </a:rPr>
                        <a:t>рекламных </a:t>
                      </a:r>
                      <a:r>
                        <a:rPr lang="ru-RU" sz="1800" b="0" dirty="0" smtClean="0">
                          <a:effectLst/>
                        </a:rPr>
                        <a:t>технологий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Развитие </a:t>
                      </a:r>
                      <a:r>
                        <a:rPr lang="ru-RU" sz="1800" b="0" dirty="0">
                          <a:effectLst/>
                        </a:rPr>
                        <a:t>информационной </a:t>
                      </a:r>
                      <a:r>
                        <a:rPr lang="ru-RU" sz="1800" b="0" dirty="0" smtClean="0">
                          <a:effectLst/>
                        </a:rPr>
                        <a:t>отрасли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Появление </a:t>
                      </a:r>
                      <a:r>
                        <a:rPr lang="ru-RU" sz="1800" b="0" dirty="0">
                          <a:effectLst/>
                        </a:rPr>
                        <a:t>новых </a:t>
                      </a:r>
                      <a:r>
                        <a:rPr lang="ru-RU" sz="1800" b="0" dirty="0" smtClean="0">
                          <a:effectLst/>
                        </a:rPr>
                        <a:t>поставщиков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Расширение </a:t>
                      </a:r>
                      <a:r>
                        <a:rPr lang="ru-RU" sz="1800" b="0" dirty="0">
                          <a:effectLst/>
                        </a:rPr>
                        <a:t>спектра оказываемых услуг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effectLst/>
                        </a:rPr>
                        <a:t>Совершенствование менеджмента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Разорение </a:t>
                      </a:r>
                      <a:r>
                        <a:rPr lang="ru-RU" sz="1800" b="0" dirty="0">
                          <a:effectLst/>
                        </a:rPr>
                        <a:t>и уход конкурентных </a:t>
                      </a:r>
                      <a:r>
                        <a:rPr lang="ru-RU" sz="1800" b="0" dirty="0" smtClean="0">
                          <a:effectLst/>
                        </a:rPr>
                        <a:t>агентств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Дифференциация </a:t>
                      </a:r>
                      <a:r>
                        <a:rPr lang="ru-RU" sz="1800" b="0" dirty="0">
                          <a:effectLst/>
                        </a:rPr>
                        <a:t>бизнеса</a:t>
                      </a:r>
                      <a:endParaRPr lang="ru-RU" sz="1600" b="0" dirty="0">
                        <a:effectLst/>
                        <a:latin typeface="Times New Roman"/>
                      </a:endParaRPr>
                    </a:p>
                  </a:txBody>
                  <a:tcPr marL="41121" marR="411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>
                          <a:effectLst/>
                        </a:rPr>
                        <a:t>Изменение покупательских </a:t>
                      </a:r>
                      <a:r>
                        <a:rPr lang="ru-RU" sz="1800" b="0" dirty="0" smtClean="0">
                          <a:effectLst/>
                        </a:rPr>
                        <a:t>предпочтений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Появление </a:t>
                      </a:r>
                      <a:r>
                        <a:rPr lang="ru-RU" sz="1800" b="0" dirty="0">
                          <a:effectLst/>
                        </a:rPr>
                        <a:t>более выгодных рекламных </a:t>
                      </a:r>
                      <a:r>
                        <a:rPr lang="ru-RU" sz="1800" b="0" dirty="0" smtClean="0">
                          <a:effectLst/>
                        </a:rPr>
                        <a:t>предложений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Ужесточение законодательства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Изменение </a:t>
                      </a:r>
                      <a:r>
                        <a:rPr lang="ru-RU" sz="1800" b="0" dirty="0">
                          <a:effectLst/>
                        </a:rPr>
                        <a:t>уровня </a:t>
                      </a:r>
                      <a:r>
                        <a:rPr lang="ru-RU" sz="1800" b="0" dirty="0" smtClean="0">
                          <a:effectLst/>
                        </a:rPr>
                        <a:t>цен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Увеличение </a:t>
                      </a:r>
                      <a:r>
                        <a:rPr lang="ru-RU" sz="1800" b="0" dirty="0">
                          <a:effectLst/>
                        </a:rPr>
                        <a:t>уровня </a:t>
                      </a:r>
                      <a:r>
                        <a:rPr lang="ru-RU" sz="1800" b="0" dirty="0" smtClean="0">
                          <a:effectLst/>
                        </a:rPr>
                        <a:t>конкуренции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Рост безработицы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effectLst/>
                        </a:rPr>
                        <a:t>Ухудшение </a:t>
                      </a:r>
                      <a:r>
                        <a:rPr lang="ru-RU" sz="1800" b="0" dirty="0">
                          <a:effectLst/>
                        </a:rPr>
                        <a:t>политической </a:t>
                      </a:r>
                      <a:r>
                        <a:rPr lang="ru-RU" sz="1800" b="0" dirty="0" smtClean="0">
                          <a:effectLst/>
                        </a:rPr>
                        <a:t>обстановки</a:t>
                      </a:r>
                      <a:endParaRPr lang="ru-RU" sz="1600" b="0" dirty="0">
                        <a:effectLst/>
                        <a:latin typeface="Times New Roman"/>
                      </a:endParaRPr>
                    </a:p>
                  </a:txBody>
                  <a:tcPr marL="41121" marR="411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07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 в организационной структуре </a:t>
            </a:r>
            <a:r>
              <a:rPr lang="ru-RU" dirty="0" smtClean="0"/>
              <a:t>РА «Профит </a:t>
            </a:r>
            <a:r>
              <a:rPr lang="ru-RU" dirty="0"/>
              <a:t>Групп»</a:t>
            </a:r>
          </a:p>
        </p:txBody>
      </p:sp>
      <p:pic>
        <p:nvPicPr>
          <p:cNvPr id="4" name="Рисунок 3" descr="C:\Users\1\Desktop\вариации\ДИПЛОМ ВИКА5\новая схема р агентства.pn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691680" y="1697360"/>
            <a:ext cx="5616623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082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570186"/>
          </a:xfrm>
        </p:spPr>
        <p:txBody>
          <a:bodyPr>
            <a:noAutofit/>
          </a:bodyPr>
          <a:lstStyle/>
          <a:p>
            <a:r>
              <a:rPr lang="ru-RU" sz="3600" dirty="0"/>
              <a:t>Виды денежной материальной мотивации </a:t>
            </a:r>
            <a:r>
              <a:rPr lang="ru-RU" sz="3600" dirty="0" smtClean="0"/>
              <a:t>рекламного агентства «</a:t>
            </a:r>
            <a:r>
              <a:rPr lang="ru-RU" sz="3600" dirty="0"/>
              <a:t>Профит Групп»</a:t>
            </a:r>
          </a:p>
        </p:txBody>
      </p:sp>
      <p:pic>
        <p:nvPicPr>
          <p:cNvPr id="4" name="Рисунок 3" descr="C:\Users\1\Desktop\вариации\ДИПЛОМ ВИКА5\14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525151" y="2420888"/>
            <a:ext cx="79928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96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42" y="274638"/>
            <a:ext cx="8219458" cy="1642194"/>
          </a:xfrm>
        </p:spPr>
        <p:txBody>
          <a:bodyPr>
            <a:noAutofit/>
          </a:bodyPr>
          <a:lstStyle/>
          <a:p>
            <a:r>
              <a:rPr lang="ru-RU" sz="3600" dirty="0"/>
              <a:t>Виды </a:t>
            </a:r>
            <a:r>
              <a:rPr lang="ru-RU" sz="3600" dirty="0" err="1"/>
              <a:t>неденежной</a:t>
            </a:r>
            <a:r>
              <a:rPr lang="ru-RU" sz="3600" dirty="0"/>
              <a:t> материальной мотивации сотрудников </a:t>
            </a:r>
            <a:r>
              <a:rPr lang="ru-RU" sz="3600" dirty="0" smtClean="0"/>
              <a:t>рекламного агентства «</a:t>
            </a:r>
            <a:r>
              <a:rPr lang="ru-RU" sz="3600" dirty="0"/>
              <a:t>Профит Групп»</a:t>
            </a:r>
          </a:p>
        </p:txBody>
      </p:sp>
      <p:pic>
        <p:nvPicPr>
          <p:cNvPr id="4" name="Рисунок 3" descr="C:\Users\1\Desktop\вариации\ДИПЛОМ ВИКА5\рис 15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67342" y="2276872"/>
            <a:ext cx="828092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107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265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Организация работы рекламного агентства «Профит Групп»</vt:lpstr>
      <vt:lpstr>Актуальность темы исследования</vt:lpstr>
      <vt:lpstr>Цель и задачи исследования</vt:lpstr>
      <vt:lpstr>Функции рекламного менеджмента</vt:lpstr>
      <vt:lpstr>Организационная структура  РА «Профит Групп»</vt:lpstr>
      <vt:lpstr>SWOT- анализ РА «Профит Групп»</vt:lpstr>
      <vt:lpstr>Изменения в организационной структуре РА «Профит Групп»</vt:lpstr>
      <vt:lpstr>Виды денежной материальной мотивации рекламного агентства «Профит Групп»</vt:lpstr>
      <vt:lpstr>Виды неденежной материальной мотивации сотрудников рекламного агентства «Профит Групп»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LEARNCHIK</dc:creator>
  <cp:lastModifiedBy>LEARNCHIK</cp:lastModifiedBy>
  <cp:revision>13</cp:revision>
  <dcterms:created xsi:type="dcterms:W3CDTF">2013-06-30T18:27:51Z</dcterms:created>
  <dcterms:modified xsi:type="dcterms:W3CDTF">2013-06-30T19:37:57Z</dcterms:modified>
</cp:coreProperties>
</file>